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_rels/notesSlide1.xml.rels" ContentType="application/vnd.openxmlformats-package.relationships+xml"/>
  <Override PartName="/ppt/notesSlides/_rels/notesSlide2.xml.rels" ContentType="application/vnd.openxmlformats-package.relationships+xml"/>
  <Override PartName="/ppt/notesSlides/_rels/notesSlide3.xml.rels" ContentType="application/vnd.openxmlformats-package.relationships+xml"/>
  <Override PartName="/ppt/notesSlides/_rels/notesSlide4.xml.rels" ContentType="application/vnd.openxmlformats-package.relationships+xml"/>
  <Override PartName="/ppt/notesSlides/_rels/notesSlide5.xml.rels" ContentType="application/vnd.openxmlformats-package.relationships+xml"/>
  <Override PartName="/ppt/notesSlides/_rels/notesSlide6.xml.rels" ContentType="application/vnd.openxmlformats-package.relationship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notesMasterIdLst>
    <p:notesMasterId r:id="rId3"/>
  </p:notesMasterIdLst>
  <p:sldIdLst>
    <p:sldId id="256" r:id="rId4"/>
    <p:sldId id="257" r:id="rId5"/>
    <p:sldId id="258" r:id="rId6"/>
    <p:sldId id="259" r:id="rId7"/>
    <p:sldId id="260" r:id="rId8"/>
    <p:sldId id="261" r:id="rId9"/>
  </p:sldIdLst>
  <p:sldSz cx="12192000" cy="6858000"/>
  <p:notesSz cx="6858000" cy="12192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Для перемещения страницы щёлкните мышью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uk-UA" sz="2000" spc="-1" strike="noStrike">
                <a:latin typeface="Arial"/>
              </a:rPr>
              <a:t>Для правки формата примечаний щёлкните мышью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uk-UA" sz="1400" spc="-1" strike="noStrike">
                <a:latin typeface="Times New Roman"/>
              </a:rPr>
              <a:t>&lt;верхний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uk-UA" sz="1400" spc="-1" strike="noStrike">
                <a:latin typeface="Times New Roman"/>
              </a:rPr>
              <a:t>&lt;дата/время&gt;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uk-UA" sz="1400" spc="-1" strike="noStrike">
                <a:latin typeface="Times New Roman"/>
              </a:rPr>
              <a:t>&lt;нижний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43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C502A74D-D54A-4CCE-A4BB-4D24EDF6C82D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pPr marL="216000" indent="-216000">
              <a:lnSpc>
                <a:spcPct val="100000"/>
              </a:lnSpc>
            </a:pPr>
            <a:r>
              <a:rPr b="0" lang="en-US" sz="2000" spc="-1" strike="noStrike">
                <a:latin typeface="Arial"/>
              </a:rPr>
              <a:t>Титул. Одним реченням: ця доповідь про студентів як практичних учасників оцифрування і про те, чому для прифронтового Харкова це стало питанням збереження спадщини.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120" name="TextShap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A2A1B4D3-5ABD-408A-85E3-D4BF117996C5}" type="slidenum">
              <a:rPr b="0" lang="en-US" sz="1200" spc="-1" strike="noStrike">
                <a:solidFill>
                  <a:srgbClr val="000000"/>
                </a:solidFill>
                <a:latin typeface="+mn-lt"/>
                <a:ea typeface="+mn-ea"/>
              </a:rPr>
              <a:t>6</a:t>
            </a:fld>
            <a:endParaRPr b="0" lang="uk-UA" sz="1200" spc="-1" strike="noStrike">
              <a:latin typeface="Times New Roman"/>
            </a:endParaRPr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12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pPr marL="216000" indent="-216000">
              <a:lnSpc>
                <a:spcPct val="100000"/>
              </a:lnSpc>
            </a:pPr>
            <a:r>
              <a:rPr b="0" lang="en-US" sz="2000" spc="-1" strike="noStrike">
                <a:latin typeface="Arial"/>
              </a:rPr>
              <a:t>Тут тримаємо акцент на актуальності: Харків як прифронтове місто, фонди можуть бути пошкоджені, тому оцифрування — не мода, а спосіб зберегти зміст джерел.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123" name="TextShap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E9EB4055-9DE0-4CFC-8B80-65B463C08024}" type="slidenum">
              <a:rPr b="0" lang="en-US" sz="1200" spc="-1" strike="noStrike">
                <a:solidFill>
                  <a:srgbClr val="000000"/>
                </a:solidFill>
                <a:latin typeface="+mn-lt"/>
                <a:ea typeface="+mn-ea"/>
              </a:rPr>
              <a:t>6</a:t>
            </a:fld>
            <a:endParaRPr b="0" lang="uk-UA" sz="1200" spc="-1" strike="noStrike">
              <a:latin typeface="Times New Roman"/>
            </a:endParaRP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pPr marL="216000" indent="-216000">
              <a:lnSpc>
                <a:spcPct val="100000"/>
              </a:lnSpc>
            </a:pPr>
            <a:r>
              <a:rPr b="0" lang="en-US" sz="2000" spc="-1" strike="noStrike">
                <a:latin typeface="Arial"/>
              </a:rPr>
              <a:t>Пояснити динаміку: досвід був, війна його перервала, у 2025 році повернулися до практики через адвокатуру, а потім масштабували через юридичну клініку.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126" name="TextShap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A6FBC522-8B80-4360-A5D5-7D4D0D07C3C3}" type="slidenum">
              <a:rPr b="0" lang="en-US" sz="1200" spc="-1" strike="noStrike">
                <a:solidFill>
                  <a:srgbClr val="000000"/>
                </a:solidFill>
                <a:latin typeface="+mn-lt"/>
                <a:ea typeface="+mn-ea"/>
              </a:rPr>
              <a:t>6</a:t>
            </a:fld>
            <a:endParaRPr b="0" lang="uk-UA" sz="1200" spc="-1" strike="noStrike">
              <a:latin typeface="Times New Roman"/>
            </a:endParaRP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12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pPr marL="216000" indent="-216000">
              <a:lnSpc>
                <a:spcPct val="100000"/>
              </a:lnSpc>
            </a:pPr>
            <a:r>
              <a:rPr b="0" lang="en-US" sz="2000" spc="-1" strike="noStrike">
                <a:latin typeface="Arial"/>
              </a:rPr>
              <a:t>Сказати, що це був перший етап у 2025 році: конкретні люди, конкретні фото, не абстрактна участь. Студенти почали сканування рідкісних правничих видань.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129" name="TextShap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EC0E2B0E-CC25-426F-8087-81425211EE3F}" type="slidenum">
              <a:rPr b="0" lang="en-US" sz="1200" spc="-1" strike="noStrike">
                <a:solidFill>
                  <a:srgbClr val="000000"/>
                </a:solidFill>
                <a:latin typeface="+mn-lt"/>
                <a:ea typeface="+mn-ea"/>
              </a:rPr>
              <a:t>6</a:t>
            </a:fld>
            <a:endParaRPr b="0" lang="uk-UA" sz="1200" spc="-1" strike="noStrike">
              <a:latin typeface="Times New Roman"/>
            </a:endParaRP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13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pPr marL="216000" indent="-216000">
              <a:lnSpc>
                <a:spcPct val="100000"/>
              </a:lnSpc>
            </a:pPr>
            <a:r>
              <a:rPr b="0" lang="en-US" sz="2000" spc="-1" strike="noStrike">
                <a:latin typeface="Arial"/>
              </a:rPr>
              <a:t>Зробити акцент: це не одночасно з адвокатурою, а наступний етап. Зараз саме студенти юридичної клініки виконують основну поточну роботу.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132" name="TextShap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5A7DD38B-A08C-498F-9711-8CFE0439937A}" type="slidenum">
              <a:rPr b="0" lang="en-US" sz="1200" spc="-1" strike="noStrike">
                <a:solidFill>
                  <a:srgbClr val="000000"/>
                </a:solidFill>
                <a:latin typeface="+mn-lt"/>
                <a:ea typeface="+mn-ea"/>
              </a:rPr>
              <a:t>6</a:t>
            </a:fld>
            <a:endParaRPr b="0" lang="uk-UA" sz="1200" spc="-1" strike="noStrike">
              <a:latin typeface="Times New Roman"/>
            </a:endParaRPr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pPr marL="216000" indent="-216000">
              <a:lnSpc>
                <a:spcPct val="100000"/>
              </a:lnSpc>
            </a:pPr>
            <a:r>
              <a:rPr b="0" lang="en-US" sz="2000" spc="-1" strike="noStrike">
                <a:latin typeface="Arial"/>
              </a:rPr>
              <a:t>Завершення: Digital Law Library ще не відкрито офіційно, але саме для майбутнього наповнення створюються цифрові копії. Фінальна думка — студенти як співтворці цифрової спадщини.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135" name="TextShap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A0FA97FC-ECF2-415B-B0A3-9DC4595461F6}" type="slidenum">
              <a:rPr b="0" lang="en-US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08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08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3192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802872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43192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802872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4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uk-UA" sz="2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e2a4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 0" descr="/mnt/data/image(40).png"/>
          <p:cNvPicPr/>
          <p:nvPr/>
        </p:nvPicPr>
        <p:blipFill>
          <a:blip r:embed="rId1"/>
          <a:srcRect l="0" t="8000" r="18004" b="10002"/>
          <a:stretch/>
        </p:blipFill>
        <p:spPr>
          <a:xfrm>
            <a:off x="0" y="0"/>
            <a:ext cx="12191400" cy="6857640"/>
          </a:xfrm>
          <a:prstGeom prst="rect">
            <a:avLst/>
          </a:prstGeom>
          <a:ln w="0">
            <a:noFill/>
          </a:ln>
        </p:spPr>
      </p:pic>
      <p:sp>
        <p:nvSpPr>
          <p:cNvPr id="45" name="CustomShape 1"/>
          <p:cNvSpPr/>
          <p:nvPr/>
        </p:nvSpPr>
        <p:spPr>
          <a:xfrm>
            <a:off x="0" y="0"/>
            <a:ext cx="12191400" cy="6857640"/>
          </a:xfrm>
          <a:prstGeom prst="rect">
            <a:avLst/>
          </a:prstGeom>
          <a:solidFill>
            <a:srgbClr val="000000">
              <a:alpha val="64000"/>
            </a:srgbClr>
          </a:solidFill>
          <a:ln w="12700">
            <a:solidFill>
              <a:srgbClr val="000000">
                <a:alpha val="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46" name="CustomShape 2"/>
          <p:cNvSpPr/>
          <p:nvPr/>
        </p:nvSpPr>
        <p:spPr>
          <a:xfrm>
            <a:off x="0" y="4069080"/>
            <a:ext cx="12191400" cy="2788560"/>
          </a:xfrm>
          <a:prstGeom prst="rect">
            <a:avLst/>
          </a:prstGeom>
          <a:solidFill>
            <a:srgbClr val="0e2a47">
              <a:alpha val="90000"/>
            </a:srgbClr>
          </a:solidFill>
          <a:ln w="12700">
            <a:solidFill>
              <a:srgbClr val="0e2a47">
                <a:alpha val="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47" name="CustomShape 3"/>
          <p:cNvSpPr/>
          <p:nvPr/>
        </p:nvSpPr>
        <p:spPr>
          <a:xfrm>
            <a:off x="685800" y="4251960"/>
            <a:ext cx="8046360" cy="1005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rm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en-US" sz="3300" spc="-1" strike="noStrike">
                <a:solidFill>
                  <a:srgbClr val="ffffff"/>
                </a:solidFill>
                <a:latin typeface="Arial"/>
                <a:ea typeface="Arial"/>
              </a:rPr>
              <a:t>Залучення студентів</a:t>
            </a:r>
            <a:endParaRPr b="0" lang="uk-UA" sz="33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en-US" sz="3300" spc="-1" strike="noStrike">
                <a:solidFill>
                  <a:srgbClr val="ffffff"/>
                </a:solidFill>
                <a:latin typeface="Arial"/>
                <a:ea typeface="Arial"/>
              </a:rPr>
              <a:t>до оцифрування стародруків</a:t>
            </a:r>
            <a:endParaRPr b="0" lang="uk-UA" sz="3300" spc="-1" strike="noStrike">
              <a:latin typeface="Arial"/>
            </a:endParaRPr>
          </a:p>
        </p:txBody>
      </p:sp>
      <p:sp>
        <p:nvSpPr>
          <p:cNvPr id="48" name="Line 4"/>
          <p:cNvSpPr/>
          <p:nvPr/>
        </p:nvSpPr>
        <p:spPr>
          <a:xfrm>
            <a:off x="703800" y="5422320"/>
            <a:ext cx="2377440" cy="0"/>
          </a:xfrm>
          <a:prstGeom prst="line">
            <a:avLst/>
          </a:prstGeom>
          <a:ln w="50800">
            <a:solidFill>
              <a:srgbClr val="d9a44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49" name="CustomShape 5"/>
          <p:cNvSpPr/>
          <p:nvPr/>
        </p:nvSpPr>
        <p:spPr>
          <a:xfrm>
            <a:off x="713160" y="5596200"/>
            <a:ext cx="621756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1500" spc="-1" strike="noStrike">
                <a:solidFill>
                  <a:srgbClr val="e5edf3"/>
                </a:solidFill>
                <a:latin typeface="Arial"/>
              </a:rPr>
              <a:t>досвід Бібліотеки НЮУ імені Ярослава Мудрого</a:t>
            </a:r>
            <a:endParaRPr b="0" lang="uk-UA" sz="1500" spc="-1" strike="noStrike">
              <a:latin typeface="Arial"/>
            </a:endParaRPr>
          </a:p>
        </p:txBody>
      </p:sp>
      <p:sp>
        <p:nvSpPr>
          <p:cNvPr id="50" name="CustomShape 6"/>
          <p:cNvSpPr/>
          <p:nvPr/>
        </p:nvSpPr>
        <p:spPr>
          <a:xfrm>
            <a:off x="713160" y="5989320"/>
            <a:ext cx="4571640" cy="255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uk-UA" sz="1400" spc="-1" strike="noStrike">
                <a:solidFill>
                  <a:srgbClr val="ffffff"/>
                </a:solidFill>
                <a:latin typeface="Arial"/>
              </a:rPr>
              <a:t>Вячеслав Мамон</a:t>
            </a:r>
            <a:endParaRPr b="0" lang="uk-UA" sz="1400" spc="-1" strike="noStrike">
              <a:latin typeface="Arial"/>
            </a:endParaRPr>
          </a:p>
        </p:txBody>
      </p:sp>
      <p:sp>
        <p:nvSpPr>
          <p:cNvPr id="51" name="CustomShape 7"/>
          <p:cNvSpPr/>
          <p:nvPr/>
        </p:nvSpPr>
        <p:spPr>
          <a:xfrm>
            <a:off x="11475720" y="6419160"/>
            <a:ext cx="319680" cy="228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r>
              <a:rPr b="0" lang="en-US" sz="900" spc="-1" strike="noStrike">
                <a:solidFill>
                  <a:srgbClr val="a0a7ae"/>
                </a:solidFill>
                <a:latin typeface="Arial"/>
              </a:rPr>
              <a:t>1</a:t>
            </a:r>
            <a:endParaRPr b="0" lang="uk-UA" sz="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3ef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CustomShape 1"/>
          <p:cNvSpPr/>
          <p:nvPr/>
        </p:nvSpPr>
        <p:spPr>
          <a:xfrm>
            <a:off x="502920" y="384120"/>
            <a:ext cx="8046360" cy="411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en-US" sz="2600" spc="-1" strike="noStrike">
                <a:solidFill>
                  <a:srgbClr val="0e2a47"/>
                </a:solidFill>
                <a:latin typeface="Arial"/>
                <a:ea typeface="Arial"/>
              </a:rPr>
              <a:t>Чому це стало нагальним</a:t>
            </a:r>
            <a:endParaRPr b="0" lang="uk-UA" sz="2600" spc="-1" strike="noStrike">
              <a:latin typeface="Arial"/>
            </a:endParaRPr>
          </a:p>
        </p:txBody>
      </p:sp>
      <p:sp>
        <p:nvSpPr>
          <p:cNvPr id="53" name="CustomShape 2"/>
          <p:cNvSpPr/>
          <p:nvPr/>
        </p:nvSpPr>
        <p:spPr>
          <a:xfrm>
            <a:off x="530280" y="859680"/>
            <a:ext cx="77720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1100" spc="-1" strike="noStrike">
                <a:solidFill>
                  <a:srgbClr val="5a6470"/>
                </a:solidFill>
                <a:latin typeface="Arial"/>
              </a:rPr>
              <a:t>оцифрування як відповідь на ризик втрати фондів</a:t>
            </a:r>
            <a:endParaRPr b="0" lang="uk-UA" sz="1100" spc="-1" strike="noStrike">
              <a:latin typeface="Arial"/>
            </a:endParaRPr>
          </a:p>
        </p:txBody>
      </p:sp>
      <p:sp>
        <p:nvSpPr>
          <p:cNvPr id="54" name="Line 3"/>
          <p:cNvSpPr/>
          <p:nvPr/>
        </p:nvSpPr>
        <p:spPr>
          <a:xfrm>
            <a:off x="502920" y="1170360"/>
            <a:ext cx="2011680" cy="0"/>
          </a:xfrm>
          <a:prstGeom prst="line">
            <a:avLst/>
          </a:prstGeom>
          <a:ln w="38100">
            <a:solidFill>
              <a:srgbClr val="d9a441"/>
            </a:solidFill>
            <a:round/>
          </a:ln>
        </p:spPr>
        <p:style>
          <a:lnRef idx="0"/>
          <a:fillRef idx="0"/>
          <a:effectRef idx="0"/>
          <a:fontRef idx="minor"/>
        </p:style>
      </p:sp>
      <p:pic>
        <p:nvPicPr>
          <p:cNvPr id="55" name="Image 0" descr="/mnt/data/image(37).png"/>
          <p:cNvPicPr/>
          <p:nvPr/>
        </p:nvPicPr>
        <p:blipFill>
          <a:blip r:embed="rId1"/>
          <a:srcRect l="5000" t="0" r="-19909" b="0"/>
          <a:stretch/>
        </p:blipFill>
        <p:spPr>
          <a:xfrm>
            <a:off x="6903720" y="502920"/>
            <a:ext cx="4845960" cy="5623200"/>
          </a:xfrm>
          <a:prstGeom prst="rect">
            <a:avLst/>
          </a:prstGeom>
          <a:ln w="0">
            <a:noFill/>
          </a:ln>
        </p:spPr>
      </p:pic>
      <p:sp>
        <p:nvSpPr>
          <p:cNvPr id="56" name="CustomShape 4"/>
          <p:cNvSpPr/>
          <p:nvPr/>
        </p:nvSpPr>
        <p:spPr>
          <a:xfrm>
            <a:off x="6903720" y="502920"/>
            <a:ext cx="4845960" cy="5623200"/>
          </a:xfrm>
          <a:prstGeom prst="rect">
            <a:avLst/>
          </a:prstGeom>
          <a:solidFill>
            <a:srgbClr val="000000">
              <a:alpha val="15000"/>
            </a:srgbClr>
          </a:solidFill>
          <a:ln w="12700">
            <a:solidFill>
              <a:srgbClr val="ffffff">
                <a:alpha val="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57" name="CustomShape 5"/>
          <p:cNvSpPr/>
          <p:nvPr/>
        </p:nvSpPr>
        <p:spPr>
          <a:xfrm>
            <a:off x="685800" y="1600200"/>
            <a:ext cx="5440320" cy="1188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rIns="360" tIns="360" bIns="360" anchor="ctr">
            <a:normAutofit fontScale="76000"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en-US" sz="2500" spc="-1" strike="noStrike">
                <a:solidFill>
                  <a:srgbClr val="0e2a47"/>
                </a:solidFill>
                <a:latin typeface="Arial"/>
              </a:rPr>
              <a:t>У прифронтовому Харкові цифрова копія — це не тільки доступ, а й спосіб зберегти зміст пам’ятки.</a:t>
            </a:r>
            <a:endParaRPr b="0" lang="uk-UA" sz="2500" spc="-1" strike="noStrike">
              <a:latin typeface="Arial"/>
            </a:endParaRPr>
          </a:p>
        </p:txBody>
      </p:sp>
      <p:sp>
        <p:nvSpPr>
          <p:cNvPr id="58" name="Line 6"/>
          <p:cNvSpPr/>
          <p:nvPr/>
        </p:nvSpPr>
        <p:spPr>
          <a:xfrm>
            <a:off x="713160" y="3044880"/>
            <a:ext cx="4206240" cy="0"/>
          </a:xfrm>
          <a:prstGeom prst="line">
            <a:avLst/>
          </a:prstGeom>
          <a:ln w="25400">
            <a:solidFill>
              <a:srgbClr val="1d5e8c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59" name="CustomShape 7"/>
          <p:cNvSpPr/>
          <p:nvPr/>
        </p:nvSpPr>
        <p:spPr>
          <a:xfrm>
            <a:off x="713160" y="3383280"/>
            <a:ext cx="5440320" cy="502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rIns="360" tIns="360" bIns="360" anchor="ctr">
            <a:norm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1700" spc="-1" strike="noStrike">
                <a:solidFill>
                  <a:srgbClr val="17212b"/>
                </a:solidFill>
                <a:latin typeface="Arial"/>
              </a:rPr>
              <a:t>Фонди бібліотек, музеїв і університетів залишаються під загрозою фізичного пошкодження.</a:t>
            </a:r>
            <a:endParaRPr b="0" lang="uk-UA" sz="1700" spc="-1" strike="noStrike">
              <a:latin typeface="Arial"/>
            </a:endParaRPr>
          </a:p>
        </p:txBody>
      </p:sp>
      <p:sp>
        <p:nvSpPr>
          <p:cNvPr id="60" name="CustomShape 8"/>
          <p:cNvSpPr/>
          <p:nvPr/>
        </p:nvSpPr>
        <p:spPr>
          <a:xfrm>
            <a:off x="713160" y="4041720"/>
            <a:ext cx="5531760" cy="54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rIns="360" tIns="360" bIns="360" anchor="ctr">
            <a:norm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1700" spc="-1" strike="noStrike">
                <a:solidFill>
                  <a:srgbClr val="17212b"/>
                </a:solidFill>
                <a:latin typeface="Arial"/>
              </a:rPr>
              <a:t>Нещодавнє пошкодження фондів Харківського художнього музею показало реальність цієї загрози.</a:t>
            </a:r>
            <a:endParaRPr b="0" lang="uk-UA" sz="1700" spc="-1" strike="noStrike">
              <a:latin typeface="Arial"/>
            </a:endParaRPr>
          </a:p>
        </p:txBody>
      </p:sp>
      <p:sp>
        <p:nvSpPr>
          <p:cNvPr id="61" name="CustomShape 9"/>
          <p:cNvSpPr/>
          <p:nvPr/>
        </p:nvSpPr>
        <p:spPr>
          <a:xfrm>
            <a:off x="713160" y="4754880"/>
            <a:ext cx="5440320" cy="54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rIns="360" tIns="360" bIns="360" anchor="ctr">
            <a:norm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1700" spc="-1" strike="noStrike">
                <a:solidFill>
                  <a:srgbClr val="17212b"/>
                </a:solidFill>
                <a:latin typeface="Arial"/>
              </a:rPr>
              <a:t>Для рідкісних правничих видань сканування стає частиною збереження спадщини.</a:t>
            </a:r>
            <a:endParaRPr b="0" lang="uk-UA" sz="1700" spc="-1" strike="noStrike">
              <a:latin typeface="Arial"/>
            </a:endParaRPr>
          </a:p>
        </p:txBody>
      </p:sp>
      <p:sp>
        <p:nvSpPr>
          <p:cNvPr id="62" name="CustomShape 10"/>
          <p:cNvSpPr/>
          <p:nvPr/>
        </p:nvSpPr>
        <p:spPr>
          <a:xfrm>
            <a:off x="6931080" y="6245280"/>
            <a:ext cx="4754520" cy="228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rm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1000" spc="-1" strike="noStrike">
                <a:solidFill>
                  <a:srgbClr val="5a6470"/>
                </a:solidFill>
                <a:latin typeface="Arial"/>
              </a:rPr>
              <a:t>Приклад рідкісних правничих видань із фонду бібліотеки</a:t>
            </a:r>
            <a:endParaRPr b="0" lang="uk-UA" sz="1000" spc="-1" strike="noStrike">
              <a:latin typeface="Arial"/>
            </a:endParaRPr>
          </a:p>
        </p:txBody>
      </p:sp>
      <p:sp>
        <p:nvSpPr>
          <p:cNvPr id="63" name="CustomShape 11"/>
          <p:cNvSpPr/>
          <p:nvPr/>
        </p:nvSpPr>
        <p:spPr>
          <a:xfrm>
            <a:off x="11475720" y="6419160"/>
            <a:ext cx="319680" cy="228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r>
              <a:rPr b="0" lang="en-US" sz="900" spc="-1" strike="noStrike">
                <a:solidFill>
                  <a:srgbClr val="a0a7ae"/>
                </a:solidFill>
                <a:latin typeface="Arial"/>
              </a:rPr>
              <a:t>2</a:t>
            </a:r>
            <a:endParaRPr b="0" lang="uk-UA" sz="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CustomShape 1"/>
          <p:cNvSpPr/>
          <p:nvPr/>
        </p:nvSpPr>
        <p:spPr>
          <a:xfrm>
            <a:off x="502920" y="384120"/>
            <a:ext cx="8046360" cy="411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en-US" sz="2600" spc="-1" strike="noStrike">
                <a:solidFill>
                  <a:srgbClr val="0e2a47"/>
                </a:solidFill>
                <a:latin typeface="Arial"/>
                <a:ea typeface="Arial"/>
              </a:rPr>
              <a:t>Як відновили студентську участь</a:t>
            </a:r>
            <a:endParaRPr b="0" lang="uk-UA" sz="2600" spc="-1" strike="noStrike">
              <a:latin typeface="Arial"/>
            </a:endParaRPr>
          </a:p>
        </p:txBody>
      </p:sp>
      <p:sp>
        <p:nvSpPr>
          <p:cNvPr id="65" name="CustomShape 2"/>
          <p:cNvSpPr/>
          <p:nvPr/>
        </p:nvSpPr>
        <p:spPr>
          <a:xfrm>
            <a:off x="530280" y="859680"/>
            <a:ext cx="77720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1100" spc="-1" strike="noStrike">
                <a:solidFill>
                  <a:srgbClr val="5a6470"/>
                </a:solidFill>
                <a:latin typeface="Arial"/>
              </a:rPr>
              <a:t>після перерви, спричиненої повномасштабним вторгненням</a:t>
            </a:r>
            <a:endParaRPr b="0" lang="uk-UA" sz="1100" spc="-1" strike="noStrike">
              <a:latin typeface="Arial"/>
            </a:endParaRPr>
          </a:p>
        </p:txBody>
      </p:sp>
      <p:sp>
        <p:nvSpPr>
          <p:cNvPr id="66" name="Line 3"/>
          <p:cNvSpPr/>
          <p:nvPr/>
        </p:nvSpPr>
        <p:spPr>
          <a:xfrm>
            <a:off x="502920" y="1170360"/>
            <a:ext cx="2011680" cy="0"/>
          </a:xfrm>
          <a:prstGeom prst="line">
            <a:avLst/>
          </a:prstGeom>
          <a:ln w="38100">
            <a:solidFill>
              <a:srgbClr val="d9a44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7" name="Line 4"/>
          <p:cNvSpPr/>
          <p:nvPr/>
        </p:nvSpPr>
        <p:spPr>
          <a:xfrm>
            <a:off x="914400" y="2880360"/>
            <a:ext cx="10149840" cy="0"/>
          </a:xfrm>
          <a:prstGeom prst="line">
            <a:avLst/>
          </a:prstGeom>
          <a:ln w="38100">
            <a:solidFill>
              <a:srgbClr val="1d5e8c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8" name="CustomShape 5"/>
          <p:cNvSpPr/>
          <p:nvPr/>
        </p:nvSpPr>
        <p:spPr>
          <a:xfrm>
            <a:off x="768240" y="2734200"/>
            <a:ext cx="292320" cy="292320"/>
          </a:xfrm>
          <a:prstGeom prst="ellipse">
            <a:avLst/>
          </a:prstGeom>
          <a:solidFill>
            <a:srgbClr val="5a6470"/>
          </a:solidFill>
          <a:ln w="12700">
            <a:solidFill>
              <a:srgbClr val="ffffff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9" name="CustomShape 6"/>
          <p:cNvSpPr/>
          <p:nvPr/>
        </p:nvSpPr>
        <p:spPr>
          <a:xfrm>
            <a:off x="228600" y="2148840"/>
            <a:ext cx="13712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1" lang="uk-UA" sz="1600" spc="-1" strike="noStrike">
                <a:solidFill>
                  <a:srgbClr val="5a6470"/>
                </a:solidFill>
                <a:latin typeface="Arial"/>
              </a:rPr>
              <a:t>До 2022</a:t>
            </a:r>
            <a:endParaRPr b="0" lang="uk-UA" sz="1600" spc="-1" strike="noStrike">
              <a:latin typeface="Arial"/>
            </a:endParaRPr>
          </a:p>
        </p:txBody>
      </p:sp>
      <p:sp>
        <p:nvSpPr>
          <p:cNvPr id="70" name="CustomShape 7"/>
          <p:cNvSpPr/>
          <p:nvPr/>
        </p:nvSpPr>
        <p:spPr>
          <a:xfrm>
            <a:off x="64440" y="3200400"/>
            <a:ext cx="1699560" cy="694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rIns="360" tIns="360" bIns="360" anchor="ctr">
            <a:normAutofit/>
          </a:bodyPr>
          <a:p>
            <a:pPr algn="ctr">
              <a:lnSpc>
                <a:spcPct val="100000"/>
              </a:lnSpc>
            </a:pPr>
            <a:r>
              <a:rPr b="0" lang="uk-UA" sz="1300" spc="-1" strike="noStrike">
                <a:solidFill>
                  <a:srgbClr val="17212b"/>
                </a:solidFill>
                <a:latin typeface="Arial"/>
              </a:rPr>
              <a:t>бібліотека вже мала досвід</a:t>
            </a:r>
            <a:endParaRPr b="0" lang="uk-UA" sz="13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uk-UA" sz="1300" spc="-1" strike="noStrike">
                <a:solidFill>
                  <a:srgbClr val="17212b"/>
                </a:solidFill>
                <a:latin typeface="Arial"/>
              </a:rPr>
              <a:t>залучення студентів</a:t>
            </a:r>
            <a:endParaRPr b="0" lang="uk-UA" sz="1300" spc="-1" strike="noStrike">
              <a:latin typeface="Arial"/>
            </a:endParaRPr>
          </a:p>
        </p:txBody>
      </p:sp>
      <p:sp>
        <p:nvSpPr>
          <p:cNvPr id="71" name="CustomShape 8"/>
          <p:cNvSpPr/>
          <p:nvPr/>
        </p:nvSpPr>
        <p:spPr>
          <a:xfrm>
            <a:off x="3305520" y="2734200"/>
            <a:ext cx="292320" cy="292320"/>
          </a:xfrm>
          <a:prstGeom prst="ellipse">
            <a:avLst/>
          </a:prstGeom>
          <a:solidFill>
            <a:srgbClr val="5a6470"/>
          </a:solidFill>
          <a:ln w="12700">
            <a:solidFill>
              <a:srgbClr val="ffffff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72" name="CustomShape 9"/>
          <p:cNvSpPr/>
          <p:nvPr/>
        </p:nvSpPr>
        <p:spPr>
          <a:xfrm>
            <a:off x="2766240" y="2148840"/>
            <a:ext cx="13712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1" lang="uk-UA" sz="1600" spc="-1" strike="noStrike">
                <a:solidFill>
                  <a:srgbClr val="5a6470"/>
                </a:solidFill>
                <a:latin typeface="Arial"/>
              </a:rPr>
              <a:t>2022–2024</a:t>
            </a:r>
            <a:endParaRPr b="0" lang="uk-UA" sz="1600" spc="-1" strike="noStrike">
              <a:latin typeface="Arial"/>
            </a:endParaRPr>
          </a:p>
        </p:txBody>
      </p:sp>
      <p:sp>
        <p:nvSpPr>
          <p:cNvPr id="73" name="CustomShape 10"/>
          <p:cNvSpPr/>
          <p:nvPr/>
        </p:nvSpPr>
        <p:spPr>
          <a:xfrm>
            <a:off x="2601720" y="3200400"/>
            <a:ext cx="1699560" cy="694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rIns="360" tIns="360" bIns="360" anchor="ctr">
            <a:normAutofit/>
          </a:bodyPr>
          <a:p>
            <a:pPr algn="ctr">
              <a:lnSpc>
                <a:spcPct val="100000"/>
              </a:lnSpc>
            </a:pPr>
            <a:r>
              <a:rPr b="0" lang="uk-UA" sz="1300" spc="-1" strike="noStrike">
                <a:solidFill>
                  <a:srgbClr val="17212b"/>
                </a:solidFill>
                <a:latin typeface="Arial"/>
              </a:rPr>
              <a:t>роботу призупинили:</a:t>
            </a:r>
            <a:endParaRPr b="0" lang="uk-UA" sz="13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uk-UA" sz="1300" spc="-1" strike="noStrike">
                <a:solidFill>
                  <a:srgbClr val="17212b"/>
                </a:solidFill>
                <a:latin typeface="Arial"/>
              </a:rPr>
              <a:t>безпека, дистанційка, кадри</a:t>
            </a:r>
            <a:endParaRPr b="0" lang="uk-UA" sz="1300" spc="-1" strike="noStrike">
              <a:latin typeface="Arial"/>
            </a:endParaRPr>
          </a:p>
        </p:txBody>
      </p:sp>
      <p:sp>
        <p:nvSpPr>
          <p:cNvPr id="74" name="CustomShape 11"/>
          <p:cNvSpPr/>
          <p:nvPr/>
        </p:nvSpPr>
        <p:spPr>
          <a:xfrm>
            <a:off x="5843160" y="2734200"/>
            <a:ext cx="292320" cy="292320"/>
          </a:xfrm>
          <a:prstGeom prst="ellipse">
            <a:avLst/>
          </a:prstGeom>
          <a:solidFill>
            <a:srgbClr val="d9a441"/>
          </a:solidFill>
          <a:ln w="12700">
            <a:solidFill>
              <a:srgbClr val="ffffff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75" name="CustomShape 12"/>
          <p:cNvSpPr/>
          <p:nvPr/>
        </p:nvSpPr>
        <p:spPr>
          <a:xfrm>
            <a:off x="5303520" y="2148840"/>
            <a:ext cx="13712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1" lang="uk-UA" sz="1600" spc="-1" strike="noStrike">
                <a:solidFill>
                  <a:srgbClr val="0e2a47"/>
                </a:solidFill>
                <a:latin typeface="Arial"/>
              </a:rPr>
              <a:t>весна 2025</a:t>
            </a:r>
            <a:endParaRPr b="0" lang="uk-UA" sz="1600" spc="-1" strike="noStrike">
              <a:latin typeface="Arial"/>
            </a:endParaRPr>
          </a:p>
        </p:txBody>
      </p:sp>
      <p:sp>
        <p:nvSpPr>
          <p:cNvPr id="76" name="CustomShape 13"/>
          <p:cNvSpPr/>
          <p:nvPr/>
        </p:nvSpPr>
        <p:spPr>
          <a:xfrm>
            <a:off x="5139360" y="3200400"/>
            <a:ext cx="1699560" cy="694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rIns="360" tIns="360" bIns="360" anchor="ctr">
            <a:normAutofit/>
          </a:bodyPr>
          <a:p>
            <a:pPr algn="ctr">
              <a:lnSpc>
                <a:spcPct val="100000"/>
              </a:lnSpc>
            </a:pPr>
            <a:r>
              <a:rPr b="0" lang="uk-UA" sz="1300" spc="-1" strike="noStrike">
                <a:solidFill>
                  <a:srgbClr val="17212b"/>
                </a:solidFill>
                <a:latin typeface="Arial"/>
              </a:rPr>
              <a:t>перший етап:</a:t>
            </a:r>
            <a:endParaRPr b="0" lang="uk-UA" sz="13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uk-UA" sz="1300" spc="-1" strike="noStrike">
                <a:solidFill>
                  <a:srgbClr val="17212b"/>
                </a:solidFill>
                <a:latin typeface="Arial"/>
              </a:rPr>
              <a:t>Факультет адвокатури</a:t>
            </a:r>
            <a:endParaRPr b="0" lang="uk-UA" sz="1300" spc="-1" strike="noStrike">
              <a:latin typeface="Arial"/>
            </a:endParaRPr>
          </a:p>
        </p:txBody>
      </p:sp>
      <p:sp>
        <p:nvSpPr>
          <p:cNvPr id="77" name="CustomShape 14"/>
          <p:cNvSpPr/>
          <p:nvPr/>
        </p:nvSpPr>
        <p:spPr>
          <a:xfrm>
            <a:off x="8380440" y="2734200"/>
            <a:ext cx="292320" cy="292320"/>
          </a:xfrm>
          <a:prstGeom prst="ellipse">
            <a:avLst/>
          </a:prstGeom>
          <a:solidFill>
            <a:srgbClr val="d9a441"/>
          </a:solidFill>
          <a:ln w="12700">
            <a:solidFill>
              <a:srgbClr val="ffffff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78" name="CustomShape 15"/>
          <p:cNvSpPr/>
          <p:nvPr/>
        </p:nvSpPr>
        <p:spPr>
          <a:xfrm>
            <a:off x="7841160" y="2148840"/>
            <a:ext cx="13712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1" lang="uk-UA" sz="1600" spc="-1" strike="noStrike">
                <a:solidFill>
                  <a:srgbClr val="0e2a47"/>
                </a:solidFill>
                <a:latin typeface="Arial"/>
              </a:rPr>
              <a:t>осінь 2025</a:t>
            </a:r>
            <a:endParaRPr b="0" lang="uk-UA" sz="1600" spc="-1" strike="noStrike">
              <a:latin typeface="Arial"/>
            </a:endParaRPr>
          </a:p>
        </p:txBody>
      </p:sp>
      <p:sp>
        <p:nvSpPr>
          <p:cNvPr id="79" name="CustomShape 16"/>
          <p:cNvSpPr/>
          <p:nvPr/>
        </p:nvSpPr>
        <p:spPr>
          <a:xfrm>
            <a:off x="7676640" y="3200400"/>
            <a:ext cx="1699560" cy="694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rIns="360" tIns="360" bIns="360" anchor="ctr">
            <a:normAutofit/>
          </a:bodyPr>
          <a:p>
            <a:pPr algn="ctr">
              <a:lnSpc>
                <a:spcPct val="100000"/>
              </a:lnSpc>
            </a:pPr>
            <a:r>
              <a:rPr b="0" lang="uk-UA" sz="1300" spc="-1" strike="noStrike">
                <a:solidFill>
                  <a:srgbClr val="17212b"/>
                </a:solidFill>
                <a:latin typeface="Arial"/>
              </a:rPr>
              <a:t>розширення через</a:t>
            </a:r>
            <a:endParaRPr b="0" lang="uk-UA" sz="13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uk-UA" sz="1300" spc="-1" strike="noStrike">
                <a:solidFill>
                  <a:srgbClr val="17212b"/>
                </a:solidFill>
                <a:latin typeface="Arial"/>
              </a:rPr>
              <a:t>Юридичну клініку</a:t>
            </a:r>
            <a:endParaRPr b="0" lang="uk-UA" sz="1300" spc="-1" strike="noStrike">
              <a:latin typeface="Arial"/>
            </a:endParaRPr>
          </a:p>
        </p:txBody>
      </p:sp>
      <p:sp>
        <p:nvSpPr>
          <p:cNvPr id="80" name="CustomShape 17"/>
          <p:cNvSpPr/>
          <p:nvPr/>
        </p:nvSpPr>
        <p:spPr>
          <a:xfrm>
            <a:off x="731520" y="4892040"/>
            <a:ext cx="10606680" cy="712800"/>
          </a:xfrm>
          <a:prstGeom prst="rect">
            <a:avLst/>
          </a:prstGeom>
          <a:solidFill>
            <a:srgbClr val="f3efe6"/>
          </a:solidFill>
          <a:ln w="12700">
            <a:solidFill>
              <a:srgbClr val="f3efe6">
                <a:alpha val="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81" name="CustomShape 18"/>
          <p:cNvSpPr/>
          <p:nvPr/>
        </p:nvSpPr>
        <p:spPr>
          <a:xfrm>
            <a:off x="914400" y="5056560"/>
            <a:ext cx="1014948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rIns="360" tIns="360" bIns="360" anchor="ctr">
            <a:normAutofit fontScale="64000"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en-US" sz="1800" spc="-1" strike="noStrike">
                <a:solidFill>
                  <a:srgbClr val="0e2a47"/>
                </a:solidFill>
                <a:latin typeface="Arial"/>
              </a:rPr>
              <a:t>Ключова зміна: студенти стали не лише користувачами бібліотеки, а учасниками створення її цифрових ресурсів.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82" name="CustomShape 19"/>
          <p:cNvSpPr/>
          <p:nvPr/>
        </p:nvSpPr>
        <p:spPr>
          <a:xfrm>
            <a:off x="11475720" y="6419160"/>
            <a:ext cx="319680" cy="228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r>
              <a:rPr b="0" lang="en-US" sz="900" spc="-1" strike="noStrike">
                <a:solidFill>
                  <a:srgbClr val="a0a7ae"/>
                </a:solidFill>
                <a:latin typeface="Arial"/>
              </a:rPr>
              <a:t>3</a:t>
            </a:r>
            <a:endParaRPr b="0" lang="uk-UA" sz="900" spc="-1" strike="noStrike">
              <a:latin typeface="Arial"/>
            </a:endParaRPr>
          </a:p>
        </p:txBody>
      </p:sp>
      <p:sp>
        <p:nvSpPr>
          <p:cNvPr id="83" name="CustomShape 20"/>
          <p:cNvSpPr/>
          <p:nvPr/>
        </p:nvSpPr>
        <p:spPr>
          <a:xfrm>
            <a:off x="10918080" y="2734200"/>
            <a:ext cx="292320" cy="292320"/>
          </a:xfrm>
          <a:prstGeom prst="ellipse">
            <a:avLst/>
          </a:prstGeom>
          <a:solidFill>
            <a:srgbClr val="d9a441"/>
          </a:solidFill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84" name="CustomShape 21"/>
          <p:cNvSpPr/>
          <p:nvPr/>
        </p:nvSpPr>
        <p:spPr>
          <a:xfrm>
            <a:off x="10378440" y="2148840"/>
            <a:ext cx="1371240" cy="333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uk-UA" sz="1600" spc="-1" strike="noStrike">
                <a:solidFill>
                  <a:srgbClr val="0e2a47"/>
                </a:solidFill>
                <a:latin typeface="Arial"/>
              </a:rPr>
              <a:t>весна 2026</a:t>
            </a:r>
            <a:endParaRPr b="0" lang="uk-UA" sz="1600" spc="-1" strike="noStrike">
              <a:latin typeface="Arial"/>
            </a:endParaRPr>
          </a:p>
        </p:txBody>
      </p:sp>
      <p:sp>
        <p:nvSpPr>
          <p:cNvPr id="85" name="CustomShape 22"/>
          <p:cNvSpPr/>
          <p:nvPr/>
        </p:nvSpPr>
        <p:spPr>
          <a:xfrm>
            <a:off x="10214280" y="3200400"/>
            <a:ext cx="1699560" cy="881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uk-UA" sz="1300" spc="-1" strike="noStrike">
                <a:solidFill>
                  <a:srgbClr val="17212b"/>
                </a:solidFill>
                <a:latin typeface="Arial"/>
              </a:rPr>
              <a:t>стабільна робота і</a:t>
            </a:r>
            <a:br/>
            <a:r>
              <a:rPr b="0" lang="uk-UA" sz="1300" spc="-1" strike="noStrike">
                <a:solidFill>
                  <a:srgbClr val="17212b"/>
                </a:solidFill>
                <a:latin typeface="Arial"/>
              </a:rPr>
              <a:t>постійна зацікавленість</a:t>
            </a:r>
            <a:br/>
            <a:r>
              <a:rPr b="0" lang="uk-UA" sz="1300" spc="-1" strike="noStrike">
                <a:solidFill>
                  <a:srgbClr val="17212b"/>
                </a:solidFill>
                <a:latin typeface="Arial"/>
              </a:rPr>
              <a:t>студентів</a:t>
            </a:r>
            <a:endParaRPr b="0" lang="uk-UA" sz="13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3ef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CustomShape 1"/>
          <p:cNvSpPr/>
          <p:nvPr/>
        </p:nvSpPr>
        <p:spPr>
          <a:xfrm>
            <a:off x="502920" y="384120"/>
            <a:ext cx="8046360" cy="411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en-US" sz="2600" spc="-1" strike="noStrike">
                <a:solidFill>
                  <a:srgbClr val="0e2a47"/>
                </a:solidFill>
                <a:latin typeface="Arial"/>
                <a:ea typeface="Arial"/>
              </a:rPr>
              <a:t>Перший етап: Факультет адвокатури</a:t>
            </a:r>
            <a:endParaRPr b="0" lang="uk-UA" sz="2600" spc="-1" strike="noStrike">
              <a:latin typeface="Arial"/>
            </a:endParaRPr>
          </a:p>
        </p:txBody>
      </p:sp>
      <p:sp>
        <p:nvSpPr>
          <p:cNvPr id="87" name="CustomShape 2"/>
          <p:cNvSpPr/>
          <p:nvPr/>
        </p:nvSpPr>
        <p:spPr>
          <a:xfrm>
            <a:off x="530280" y="859680"/>
            <a:ext cx="77720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1100" spc="-1" strike="noStrike">
                <a:solidFill>
                  <a:srgbClr val="5a6470"/>
                </a:solidFill>
                <a:latin typeface="Arial"/>
              </a:rPr>
              <a:t>ініціатива бібліотеки + підтримка факультету + конкретні студенти</a:t>
            </a:r>
            <a:endParaRPr b="0" lang="uk-UA" sz="1100" spc="-1" strike="noStrike">
              <a:latin typeface="Arial"/>
            </a:endParaRPr>
          </a:p>
        </p:txBody>
      </p:sp>
      <p:sp>
        <p:nvSpPr>
          <p:cNvPr id="88" name="Line 3"/>
          <p:cNvSpPr/>
          <p:nvPr/>
        </p:nvSpPr>
        <p:spPr>
          <a:xfrm>
            <a:off x="502920" y="1170360"/>
            <a:ext cx="2011680" cy="0"/>
          </a:xfrm>
          <a:prstGeom prst="line">
            <a:avLst/>
          </a:prstGeom>
          <a:ln w="38100">
            <a:solidFill>
              <a:srgbClr val="d9a441"/>
            </a:solidFill>
            <a:round/>
          </a:ln>
        </p:spPr>
        <p:style>
          <a:lnRef idx="0"/>
          <a:fillRef idx="0"/>
          <a:effectRef idx="0"/>
          <a:fontRef idx="minor"/>
        </p:style>
      </p:sp>
      <p:pic>
        <p:nvPicPr>
          <p:cNvPr id="89" name="Image 0" descr="/mnt/data/image(35).png"/>
          <p:cNvPicPr/>
          <p:nvPr/>
        </p:nvPicPr>
        <p:blipFill>
          <a:blip r:embed="rId1"/>
          <a:srcRect l="12000" t="5002" r="-50394" b="10001"/>
          <a:stretch/>
        </p:blipFill>
        <p:spPr>
          <a:xfrm>
            <a:off x="594360" y="1417320"/>
            <a:ext cx="5303160" cy="4343040"/>
          </a:xfrm>
          <a:prstGeom prst="rect">
            <a:avLst/>
          </a:prstGeom>
          <a:ln w="0">
            <a:noFill/>
          </a:ln>
        </p:spPr>
      </p:pic>
      <p:pic>
        <p:nvPicPr>
          <p:cNvPr id="90" name="Image 1" descr="/mnt/data/image(36).png"/>
          <p:cNvPicPr/>
          <p:nvPr/>
        </p:nvPicPr>
        <p:blipFill>
          <a:blip r:embed="rId2"/>
          <a:srcRect l="6000" t="1999" r="-101386" b="8002"/>
          <a:stretch/>
        </p:blipFill>
        <p:spPr>
          <a:xfrm>
            <a:off x="6263640" y="1417320"/>
            <a:ext cx="5303160" cy="4343040"/>
          </a:xfrm>
          <a:prstGeom prst="rect">
            <a:avLst/>
          </a:prstGeom>
          <a:ln w="0">
            <a:noFill/>
          </a:ln>
        </p:spPr>
      </p:pic>
      <p:sp>
        <p:nvSpPr>
          <p:cNvPr id="91" name="CustomShape 4"/>
          <p:cNvSpPr/>
          <p:nvPr/>
        </p:nvSpPr>
        <p:spPr>
          <a:xfrm>
            <a:off x="594360" y="5879520"/>
            <a:ext cx="10972440" cy="475200"/>
          </a:xfrm>
          <a:prstGeom prst="rect">
            <a:avLst/>
          </a:prstGeom>
          <a:solidFill>
            <a:srgbClr val="0e2a47"/>
          </a:solidFill>
          <a:ln w="12700">
            <a:solidFill>
              <a:srgbClr val="0e2a47">
                <a:alpha val="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92" name="CustomShape 5"/>
          <p:cNvSpPr/>
          <p:nvPr/>
        </p:nvSpPr>
        <p:spPr>
          <a:xfrm>
            <a:off x="777240" y="5980320"/>
            <a:ext cx="10606680" cy="292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rmAutofit fontScale="73000"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en-US" sz="1250" spc="-1" strike="noStrike">
                <a:solidFill>
                  <a:srgbClr val="ffffff"/>
                </a:solidFill>
                <a:latin typeface="Arial"/>
              </a:rPr>
              <a:t>За ініціативи директорки бібліотеки Надії Пасмор декан Факультету адвокатури Володимир Шеховцов підтримав залучення студентів Івана Наная та Ярослава Яришева до сканування раритетів.</a:t>
            </a:r>
            <a:endParaRPr b="0" lang="uk-UA" sz="1250" spc="-1" strike="noStrike">
              <a:latin typeface="Arial"/>
            </a:endParaRPr>
          </a:p>
        </p:txBody>
      </p:sp>
      <p:sp>
        <p:nvSpPr>
          <p:cNvPr id="93" name="CustomShape 6"/>
          <p:cNvSpPr/>
          <p:nvPr/>
        </p:nvSpPr>
        <p:spPr>
          <a:xfrm>
            <a:off x="11475720" y="6419160"/>
            <a:ext cx="319680" cy="228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r>
              <a:rPr b="0" lang="en-US" sz="900" spc="-1" strike="noStrike">
                <a:solidFill>
                  <a:srgbClr val="a0a7ae"/>
                </a:solidFill>
                <a:latin typeface="Arial"/>
              </a:rPr>
              <a:t>4</a:t>
            </a:r>
            <a:endParaRPr b="0" lang="uk-UA" sz="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CustomShape 1"/>
          <p:cNvSpPr/>
          <p:nvPr/>
        </p:nvSpPr>
        <p:spPr>
          <a:xfrm>
            <a:off x="502920" y="384120"/>
            <a:ext cx="8046360" cy="411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en-US" sz="2600" spc="-1" strike="noStrike">
                <a:solidFill>
                  <a:srgbClr val="0e2a47"/>
                </a:solidFill>
                <a:latin typeface="Arial"/>
                <a:ea typeface="Arial"/>
              </a:rPr>
              <a:t>Другий етап: Юридична клініка</a:t>
            </a:r>
            <a:endParaRPr b="0" lang="uk-UA" sz="2600" spc="-1" strike="noStrike">
              <a:latin typeface="Arial"/>
            </a:endParaRPr>
          </a:p>
        </p:txBody>
      </p:sp>
      <p:sp>
        <p:nvSpPr>
          <p:cNvPr id="95" name="CustomShape 2"/>
          <p:cNvSpPr/>
          <p:nvPr/>
        </p:nvSpPr>
        <p:spPr>
          <a:xfrm>
            <a:off x="530280" y="859680"/>
            <a:ext cx="77720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1100" spc="-1" strike="noStrike">
                <a:solidFill>
                  <a:srgbClr val="5a6470"/>
                </a:solidFill>
                <a:latin typeface="Arial"/>
              </a:rPr>
              <a:t>поточна регулярна допомога у скануванні</a:t>
            </a:r>
            <a:endParaRPr b="0" lang="uk-UA" sz="1100" spc="-1" strike="noStrike">
              <a:latin typeface="Arial"/>
            </a:endParaRPr>
          </a:p>
        </p:txBody>
      </p:sp>
      <p:sp>
        <p:nvSpPr>
          <p:cNvPr id="96" name="Line 3"/>
          <p:cNvSpPr/>
          <p:nvPr/>
        </p:nvSpPr>
        <p:spPr>
          <a:xfrm>
            <a:off x="502920" y="1170360"/>
            <a:ext cx="2011680" cy="0"/>
          </a:xfrm>
          <a:prstGeom prst="line">
            <a:avLst/>
          </a:prstGeom>
          <a:ln w="38100">
            <a:solidFill>
              <a:srgbClr val="d9a441"/>
            </a:solidFill>
            <a:round/>
          </a:ln>
        </p:spPr>
        <p:style>
          <a:lnRef idx="0"/>
          <a:fillRef idx="0"/>
          <a:effectRef idx="0"/>
          <a:fontRef idx="minor"/>
        </p:style>
      </p:sp>
      <p:pic>
        <p:nvPicPr>
          <p:cNvPr id="97" name="Image 0" descr="/mnt/data/image(38).png"/>
          <p:cNvPicPr/>
          <p:nvPr/>
        </p:nvPicPr>
        <p:blipFill>
          <a:blip r:embed="rId1"/>
          <a:srcRect l="2000" t="1999" r="-46460" b="8002"/>
          <a:stretch/>
        </p:blipFill>
        <p:spPr>
          <a:xfrm>
            <a:off x="594360" y="1325880"/>
            <a:ext cx="5028840" cy="4160160"/>
          </a:xfrm>
          <a:prstGeom prst="rect">
            <a:avLst/>
          </a:prstGeom>
          <a:ln w="0">
            <a:noFill/>
          </a:ln>
        </p:spPr>
      </p:pic>
      <p:pic>
        <p:nvPicPr>
          <p:cNvPr id="98" name="Image 1" descr="/mnt/data/image(39).png"/>
          <p:cNvPicPr/>
          <p:nvPr/>
        </p:nvPicPr>
        <p:blipFill>
          <a:blip r:embed="rId2"/>
          <a:srcRect l="1999" t="4999" r="11474" b="10002"/>
          <a:stretch/>
        </p:blipFill>
        <p:spPr>
          <a:xfrm>
            <a:off x="5897880" y="1325880"/>
            <a:ext cx="5623200" cy="4160160"/>
          </a:xfrm>
          <a:prstGeom prst="rect">
            <a:avLst/>
          </a:prstGeom>
          <a:ln w="0">
            <a:noFill/>
          </a:ln>
        </p:spPr>
      </p:pic>
      <p:sp>
        <p:nvSpPr>
          <p:cNvPr id="99" name="CustomShape 4"/>
          <p:cNvSpPr/>
          <p:nvPr/>
        </p:nvSpPr>
        <p:spPr>
          <a:xfrm>
            <a:off x="685800" y="5696640"/>
            <a:ext cx="3337200" cy="511560"/>
          </a:xfrm>
          <a:prstGeom prst="rect">
            <a:avLst/>
          </a:prstGeom>
          <a:solidFill>
            <a:srgbClr val="f3efe6"/>
          </a:solidFill>
          <a:ln w="12700">
            <a:solidFill>
              <a:srgbClr val="f3efe6">
                <a:alpha val="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00" name="CustomShape 5"/>
          <p:cNvSpPr/>
          <p:nvPr/>
        </p:nvSpPr>
        <p:spPr>
          <a:xfrm>
            <a:off x="868680" y="5806440"/>
            <a:ext cx="10103760" cy="292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rm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1250" spc="-1" strike="noStrike">
                <a:solidFill>
                  <a:srgbClr val="17212b"/>
                </a:solidFill>
                <a:latin typeface="Arial"/>
              </a:rPr>
              <a:t>Після першого досвіду до роботи долучилися студенти Юридичної клініки. Її керівник і голова Віктор Янишен підтримав ініціативу.</a:t>
            </a:r>
            <a:endParaRPr b="0" lang="uk-UA" sz="1250" spc="-1" strike="noStrike">
              <a:latin typeface="Arial"/>
            </a:endParaRPr>
          </a:p>
        </p:txBody>
      </p:sp>
      <p:sp>
        <p:nvSpPr>
          <p:cNvPr id="101" name="CustomShape 6"/>
          <p:cNvSpPr/>
          <p:nvPr/>
        </p:nvSpPr>
        <p:spPr>
          <a:xfrm>
            <a:off x="868680" y="6172200"/>
            <a:ext cx="10103760" cy="292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rm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en-US" sz="1350" spc="-1" strike="noStrike">
                <a:solidFill>
                  <a:srgbClr val="0e2a47"/>
                </a:solidFill>
                <a:latin typeface="Arial"/>
              </a:rPr>
              <a:t>Нині студенти клініки виконують значну частину поточного сканування.</a:t>
            </a:r>
            <a:endParaRPr b="0" lang="uk-UA" sz="1350" spc="-1" strike="noStrike">
              <a:latin typeface="Arial"/>
            </a:endParaRPr>
          </a:p>
        </p:txBody>
      </p:sp>
      <p:sp>
        <p:nvSpPr>
          <p:cNvPr id="102" name="CustomShape 7"/>
          <p:cNvSpPr/>
          <p:nvPr/>
        </p:nvSpPr>
        <p:spPr>
          <a:xfrm>
            <a:off x="11475720" y="6419160"/>
            <a:ext cx="319680" cy="228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r>
              <a:rPr b="0" lang="en-US" sz="900" spc="-1" strike="noStrike">
                <a:solidFill>
                  <a:srgbClr val="a0a7ae"/>
                </a:solidFill>
                <a:latin typeface="Arial"/>
              </a:rPr>
              <a:t>5</a:t>
            </a:r>
            <a:endParaRPr b="0" lang="uk-UA" sz="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e2a4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CustomShape 1"/>
          <p:cNvSpPr/>
          <p:nvPr/>
        </p:nvSpPr>
        <p:spPr>
          <a:xfrm>
            <a:off x="0" y="0"/>
            <a:ext cx="4983120" cy="6857640"/>
          </a:xfrm>
          <a:prstGeom prst="rect">
            <a:avLst/>
          </a:prstGeom>
          <a:solidFill>
            <a:srgbClr val="000000">
              <a:alpha val="55000"/>
            </a:srgbClr>
          </a:solidFill>
          <a:ln w="12700">
            <a:solidFill>
              <a:srgbClr val="000000">
                <a:alpha val="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04" name="CustomShape 2"/>
          <p:cNvSpPr/>
          <p:nvPr/>
        </p:nvSpPr>
        <p:spPr>
          <a:xfrm>
            <a:off x="5394960" y="640080"/>
            <a:ext cx="6217560" cy="685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rmAutofit fontScale="79000"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en-US" sz="2800" spc="-1" strike="noStrike">
                <a:solidFill>
                  <a:srgbClr val="ffffff"/>
                </a:solidFill>
                <a:latin typeface="Arial"/>
              </a:rPr>
              <a:t>Від скану — до цифрової репрезентації</a:t>
            </a:r>
            <a:endParaRPr b="0" lang="uk-UA" sz="2800" spc="-1" strike="noStrike">
              <a:latin typeface="Arial"/>
            </a:endParaRPr>
          </a:p>
        </p:txBody>
      </p:sp>
      <p:sp>
        <p:nvSpPr>
          <p:cNvPr id="105" name="Line 3"/>
          <p:cNvSpPr/>
          <p:nvPr/>
        </p:nvSpPr>
        <p:spPr>
          <a:xfrm>
            <a:off x="5422320" y="1417320"/>
            <a:ext cx="2377440" cy="0"/>
          </a:xfrm>
          <a:prstGeom prst="line">
            <a:avLst/>
          </a:prstGeom>
          <a:ln w="38100">
            <a:solidFill>
              <a:srgbClr val="d9a44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06" name="CustomShape 4"/>
          <p:cNvSpPr/>
          <p:nvPr/>
        </p:nvSpPr>
        <p:spPr>
          <a:xfrm>
            <a:off x="5440680" y="1874520"/>
            <a:ext cx="237708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en-US" sz="1300" spc="-1" strike="noStrike">
                <a:solidFill>
                  <a:srgbClr val="8fd3e8"/>
                </a:solidFill>
                <a:latin typeface="Arial"/>
              </a:rPr>
              <a:t>Практичні результати</a:t>
            </a:r>
            <a:endParaRPr b="0" lang="uk-UA" sz="1300" spc="-1" strike="noStrike">
              <a:latin typeface="Arial"/>
            </a:endParaRPr>
          </a:p>
        </p:txBody>
      </p:sp>
      <p:sp>
        <p:nvSpPr>
          <p:cNvPr id="107" name="CustomShape 5"/>
          <p:cNvSpPr/>
          <p:nvPr/>
        </p:nvSpPr>
        <p:spPr>
          <a:xfrm>
            <a:off x="5440680" y="2313360"/>
            <a:ext cx="127800" cy="127800"/>
          </a:xfrm>
          <a:prstGeom prst="ellipse">
            <a:avLst/>
          </a:prstGeom>
          <a:solidFill>
            <a:srgbClr val="d9a441"/>
          </a:solidFill>
          <a:ln w="12700">
            <a:solidFill>
              <a:srgbClr val="d9a441">
                <a:alpha val="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08" name="CustomShape 6"/>
          <p:cNvSpPr/>
          <p:nvPr/>
        </p:nvSpPr>
        <p:spPr>
          <a:xfrm>
            <a:off x="5687640" y="2240280"/>
            <a:ext cx="5440320" cy="438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rIns="360" tIns="360" bIns="360" anchor="ctr">
            <a:norm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1600" spc="-1" strike="noStrike">
                <a:solidFill>
                  <a:srgbClr val="f0f5fa"/>
                </a:solidFill>
                <a:latin typeface="Arial"/>
              </a:rPr>
              <a:t>майже всі наявні томи серії Г. Ф. Мартенса відскановані</a:t>
            </a:r>
            <a:endParaRPr b="0" lang="uk-UA" sz="1600" spc="-1" strike="noStrike">
              <a:latin typeface="Arial"/>
            </a:endParaRPr>
          </a:p>
        </p:txBody>
      </p:sp>
      <p:sp>
        <p:nvSpPr>
          <p:cNvPr id="109" name="CustomShape 7"/>
          <p:cNvSpPr/>
          <p:nvPr/>
        </p:nvSpPr>
        <p:spPr>
          <a:xfrm>
            <a:off x="5440680" y="3026520"/>
            <a:ext cx="127800" cy="127800"/>
          </a:xfrm>
          <a:prstGeom prst="ellipse">
            <a:avLst/>
          </a:prstGeom>
          <a:solidFill>
            <a:srgbClr val="d9a441"/>
          </a:solidFill>
          <a:ln w="12700">
            <a:solidFill>
              <a:srgbClr val="d9a441">
                <a:alpha val="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10" name="CustomShape 8"/>
          <p:cNvSpPr/>
          <p:nvPr/>
        </p:nvSpPr>
        <p:spPr>
          <a:xfrm>
            <a:off x="5687640" y="2953440"/>
            <a:ext cx="5440320" cy="438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rIns="360" tIns="360" bIns="360" anchor="ctr">
            <a:normAutofit fontScale="94000"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1600" spc="-1" strike="noStrike">
                <a:solidFill>
                  <a:srgbClr val="f0f5fa"/>
                </a:solidFill>
                <a:latin typeface="Arial"/>
              </a:rPr>
              <a:t>студенти мотивовані додатковими балами й практичним досвідом</a:t>
            </a:r>
            <a:endParaRPr b="0" lang="uk-UA" sz="1600" spc="-1" strike="noStrike">
              <a:latin typeface="Arial"/>
            </a:endParaRPr>
          </a:p>
        </p:txBody>
      </p:sp>
      <p:sp>
        <p:nvSpPr>
          <p:cNvPr id="111" name="CustomShape 9"/>
          <p:cNvSpPr/>
          <p:nvPr/>
        </p:nvSpPr>
        <p:spPr>
          <a:xfrm>
            <a:off x="5440680" y="3740040"/>
            <a:ext cx="127800" cy="127800"/>
          </a:xfrm>
          <a:prstGeom prst="ellipse">
            <a:avLst/>
          </a:prstGeom>
          <a:solidFill>
            <a:srgbClr val="d9a441"/>
          </a:solidFill>
          <a:ln w="12700">
            <a:solidFill>
              <a:srgbClr val="d9a441">
                <a:alpha val="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12" name="CustomShape 10"/>
          <p:cNvSpPr/>
          <p:nvPr/>
        </p:nvSpPr>
        <p:spPr>
          <a:xfrm>
            <a:off x="5687640" y="3666600"/>
            <a:ext cx="5440320" cy="438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rIns="360" tIns="360" bIns="360" anchor="ctr">
            <a:normAutofit fontScale="94000"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1600" spc="-1" strike="noStrike">
                <a:solidFill>
                  <a:srgbClr val="f0f5fa"/>
                </a:solidFill>
                <a:latin typeface="Arial"/>
              </a:rPr>
              <a:t>цифрові копії готуються для подальшого представлення в Digital Law Library</a:t>
            </a:r>
            <a:endParaRPr b="0" lang="uk-UA" sz="1600" spc="-1" strike="noStrike">
              <a:latin typeface="Arial"/>
            </a:endParaRPr>
          </a:p>
        </p:txBody>
      </p:sp>
      <p:sp>
        <p:nvSpPr>
          <p:cNvPr id="113" name="CustomShape 11"/>
          <p:cNvSpPr/>
          <p:nvPr/>
        </p:nvSpPr>
        <p:spPr>
          <a:xfrm>
            <a:off x="5687640" y="4380120"/>
            <a:ext cx="5440320" cy="438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4" name="CustomShape 12"/>
          <p:cNvSpPr/>
          <p:nvPr/>
        </p:nvSpPr>
        <p:spPr>
          <a:xfrm>
            <a:off x="5440680" y="5742360"/>
            <a:ext cx="5988960" cy="475200"/>
          </a:xfrm>
          <a:prstGeom prst="rect">
            <a:avLst/>
          </a:prstGeom>
          <a:solidFill>
            <a:srgbClr val="1d5e8c"/>
          </a:solidFill>
          <a:ln w="12700">
            <a:solidFill>
              <a:srgbClr val="1d5e8c">
                <a:alpha val="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15" name="CustomShape 13"/>
          <p:cNvSpPr/>
          <p:nvPr/>
        </p:nvSpPr>
        <p:spPr>
          <a:xfrm>
            <a:off x="5623560" y="5852160"/>
            <a:ext cx="5623200" cy="237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rmAutofit fontScale="54000"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en-US" sz="1250" spc="-1" strike="noStrike">
                <a:solidFill>
                  <a:srgbClr val="ffffff"/>
                </a:solidFill>
                <a:latin typeface="Arial"/>
              </a:rPr>
              <a:t>Студенти — не лише користувачі бібліотеки, а співтворці її цифрової спадщини.</a:t>
            </a:r>
            <a:endParaRPr b="0" lang="uk-UA" sz="1250" spc="-1" strike="noStrike">
              <a:latin typeface="Arial"/>
            </a:endParaRPr>
          </a:p>
        </p:txBody>
      </p:sp>
      <p:sp>
        <p:nvSpPr>
          <p:cNvPr id="116" name="CustomShape 14"/>
          <p:cNvSpPr/>
          <p:nvPr/>
        </p:nvSpPr>
        <p:spPr>
          <a:xfrm>
            <a:off x="11475720" y="6419160"/>
            <a:ext cx="319680" cy="228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r>
              <a:rPr b="0" lang="en-US" sz="900" spc="-1" strike="noStrike">
                <a:solidFill>
                  <a:srgbClr val="a0a7ae"/>
                </a:solidFill>
                <a:latin typeface="Arial"/>
              </a:rPr>
              <a:t>6</a:t>
            </a:r>
            <a:endParaRPr b="0" lang="uk-UA" sz="900" spc="-1" strike="noStrike">
              <a:latin typeface="Arial"/>
            </a:endParaRPr>
          </a:p>
        </p:txBody>
      </p:sp>
      <p:pic>
        <p:nvPicPr>
          <p:cNvPr id="117" name="Picture 18" descr="5d2c06cb-97da-5eb8-afe1-8505e1e9a23f.png"/>
          <p:cNvPicPr/>
          <p:nvPr/>
        </p:nvPicPr>
        <p:blipFill>
          <a:blip r:embed="rId1"/>
          <a:stretch/>
        </p:blipFill>
        <p:spPr>
          <a:xfrm>
            <a:off x="0" y="0"/>
            <a:ext cx="4983120" cy="6857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LibreOffice/7.0.4.2$Windows_X86_64 LibreOffice_project/dcf040e67528d9187c66b2379df5ea4407429775</Application>
  <AppVersion>15.0000</AppVersion>
  <Words>0</Words>
  <Paragraphs>0</Paragraphs>
  <Company>Бібліотека НЮУ імені Ярослава Мудрого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2026-06-17T07:34:13Z</dcterms:created>
  <dc:creator>Вячеслав Мамон</dc:creator>
  <dc:description/>
  <dc:language>uk-UA</dc:language>
  <cp:lastModifiedBy/>
  <dcterms:modified xsi:type="dcterms:W3CDTF">2026-06-17T14:00:58Z</dcterms:modified>
  <cp:revision>2</cp:revision>
  <dc:subject>Залучення студентів до оцифрування стародруків</dc:subject>
  <dc:title>Залучення студентів до оцифрування стародруків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6</vt:i4>
  </property>
  <property fmtid="{D5CDD505-2E9C-101B-9397-08002B2CF9AE}" pid="3" name="PresentationFormat">
    <vt:lpwstr>On-screen Show (16:9)</vt:lpwstr>
  </property>
  <property fmtid="{D5CDD505-2E9C-101B-9397-08002B2CF9AE}" pid="4" name="Slides">
    <vt:i4>6</vt:i4>
  </property>
</Properties>
</file>